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Vidutinis stili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Šviesus stili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F5E67B-EB9B-41CE-8DCA-53E9732A9BE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D49971D6-DB72-4BF0-88D1-3ACC6BA121BA}">
      <dgm:prSet phldrT="[Tekstas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lt-LT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Pajamos didinamos  1,2 mln. eurų</a:t>
          </a:r>
        </a:p>
        <a:p>
          <a:pPr algn="ctr"/>
          <a:endParaRPr lang="lt-LT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7A9450-79CB-4A86-A444-F689A9511F2D}" type="parTrans" cxnId="{690F420C-118E-40BE-BB8B-6DD6C753D6E0}">
      <dgm:prSet/>
      <dgm:spPr/>
      <dgm:t>
        <a:bodyPr/>
        <a:lstStyle/>
        <a:p>
          <a:endParaRPr lang="lt-LT"/>
        </a:p>
      </dgm:t>
    </dgm:pt>
    <dgm:pt modelId="{D2398B12-D1AB-401C-9248-B9412AE65393}" type="sibTrans" cxnId="{690F420C-118E-40BE-BB8B-6DD6C753D6E0}">
      <dgm:prSet/>
      <dgm:spPr/>
      <dgm:t>
        <a:bodyPr/>
        <a:lstStyle/>
        <a:p>
          <a:endParaRPr lang="lt-LT"/>
        </a:p>
      </dgm:t>
    </dgm:pt>
    <dgm:pt modelId="{14BC1D6A-0879-4A24-B101-9020A39C36F8}">
      <dgm:prSet phldrT="[Tekstas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lt-LT" dirty="0">
              <a:solidFill>
                <a:schemeClr val="tx1"/>
              </a:solidFill>
            </a:rPr>
            <a:t>Valstybės biudžeto lėšos</a:t>
          </a:r>
        </a:p>
        <a:p>
          <a:r>
            <a:rPr lang="lt-LT" dirty="0">
              <a:solidFill>
                <a:schemeClr val="tx1"/>
              </a:solidFill>
            </a:rPr>
            <a:t>7,4 </a:t>
          </a:r>
          <a:r>
            <a:rPr lang="lt-LT" dirty="0" err="1">
              <a:solidFill>
                <a:schemeClr val="tx1"/>
              </a:solidFill>
            </a:rPr>
            <a:t>tūkst.eurų</a:t>
          </a:r>
          <a:endParaRPr lang="lt-LT" dirty="0">
            <a:solidFill>
              <a:schemeClr val="tx1"/>
            </a:solidFill>
          </a:endParaRPr>
        </a:p>
      </dgm:t>
    </dgm:pt>
    <dgm:pt modelId="{0BB8C84B-F9F7-4A60-98A8-48154D82E769}" type="parTrans" cxnId="{550D3274-B7CA-4040-BAEE-BFB1D32C07FC}">
      <dgm:prSet/>
      <dgm:spPr/>
      <dgm:t>
        <a:bodyPr/>
        <a:lstStyle/>
        <a:p>
          <a:endParaRPr lang="lt-LT"/>
        </a:p>
      </dgm:t>
    </dgm:pt>
    <dgm:pt modelId="{D6E2AA4B-4E61-4E6D-B9C0-DAFE3E50DE28}" type="sibTrans" cxnId="{550D3274-B7CA-4040-BAEE-BFB1D32C07FC}">
      <dgm:prSet/>
      <dgm:spPr/>
      <dgm:t>
        <a:bodyPr/>
        <a:lstStyle/>
        <a:p>
          <a:endParaRPr lang="lt-LT"/>
        </a:p>
      </dgm:t>
    </dgm:pt>
    <dgm:pt modelId="{98510FFB-CE35-42B2-B183-614AA3499D8C}">
      <dgm:prSet phldrT="[Tekstas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lt-LT" dirty="0">
              <a:solidFill>
                <a:schemeClr val="tx1"/>
              </a:solidFill>
            </a:rPr>
            <a:t>Pajamos į savivaldybės biudžetą</a:t>
          </a:r>
        </a:p>
        <a:p>
          <a:r>
            <a:rPr lang="lt-LT" dirty="0">
              <a:solidFill>
                <a:schemeClr val="tx1"/>
              </a:solidFill>
            </a:rPr>
            <a:t>241,6 </a:t>
          </a:r>
          <a:r>
            <a:rPr lang="lt-LT" dirty="0" err="1">
              <a:solidFill>
                <a:schemeClr val="tx1"/>
              </a:solidFill>
            </a:rPr>
            <a:t>tūkst.eurų</a:t>
          </a:r>
          <a:endParaRPr lang="lt-LT" dirty="0">
            <a:solidFill>
              <a:schemeClr val="tx1"/>
            </a:solidFill>
          </a:endParaRPr>
        </a:p>
      </dgm:t>
    </dgm:pt>
    <dgm:pt modelId="{6275AF03-8936-4A01-8237-652C5C725B5D}" type="parTrans" cxnId="{3F0703F9-B7F0-45D8-B942-0BD3B8B07630}">
      <dgm:prSet/>
      <dgm:spPr/>
      <dgm:t>
        <a:bodyPr/>
        <a:lstStyle/>
        <a:p>
          <a:endParaRPr lang="lt-LT"/>
        </a:p>
      </dgm:t>
    </dgm:pt>
    <dgm:pt modelId="{95E71D4D-3BFC-4035-8F4A-BF3943640A74}" type="sibTrans" cxnId="{3F0703F9-B7F0-45D8-B942-0BD3B8B07630}">
      <dgm:prSet/>
      <dgm:spPr/>
      <dgm:t>
        <a:bodyPr/>
        <a:lstStyle/>
        <a:p>
          <a:endParaRPr lang="lt-LT"/>
        </a:p>
      </dgm:t>
    </dgm:pt>
    <dgm:pt modelId="{952CCB86-06B0-48FA-AA3E-C4489AB33183}">
      <dgm:prSet phldrT="[Tekstas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lt-LT" dirty="0">
              <a:solidFill>
                <a:schemeClr val="tx1"/>
              </a:solidFill>
            </a:rPr>
            <a:t>Biudžetinių įstaigų pajamos už teikiamas paslaugas </a:t>
          </a:r>
        </a:p>
        <a:p>
          <a:r>
            <a:rPr lang="lt-LT" dirty="0">
              <a:solidFill>
                <a:schemeClr val="tx1"/>
              </a:solidFill>
            </a:rPr>
            <a:t>14,6 </a:t>
          </a:r>
          <a:r>
            <a:rPr lang="lt-LT" dirty="0" err="1">
              <a:solidFill>
                <a:schemeClr val="tx1"/>
              </a:solidFill>
            </a:rPr>
            <a:t>tūkst.eurų</a:t>
          </a:r>
          <a:endParaRPr lang="lt-LT" dirty="0">
            <a:solidFill>
              <a:schemeClr val="tx1"/>
            </a:solidFill>
          </a:endParaRPr>
        </a:p>
      </dgm:t>
    </dgm:pt>
    <dgm:pt modelId="{FAD83641-E5CF-4E95-8CFF-BB635EC8CCDC}" type="parTrans" cxnId="{CE4A16E7-5213-4989-9C5D-DD7E2E646510}">
      <dgm:prSet/>
      <dgm:spPr/>
      <dgm:t>
        <a:bodyPr/>
        <a:lstStyle/>
        <a:p>
          <a:endParaRPr lang="lt-LT"/>
        </a:p>
      </dgm:t>
    </dgm:pt>
    <dgm:pt modelId="{19FBFF84-B1A3-4851-891C-6D43A6FCE71D}" type="sibTrans" cxnId="{CE4A16E7-5213-4989-9C5D-DD7E2E646510}">
      <dgm:prSet/>
      <dgm:spPr/>
      <dgm:t>
        <a:bodyPr/>
        <a:lstStyle/>
        <a:p>
          <a:endParaRPr lang="lt-LT"/>
        </a:p>
      </dgm:t>
    </dgm:pt>
    <dgm:pt modelId="{30635500-CC08-491A-80E7-62BC8900344E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lt-LT" dirty="0">
              <a:solidFill>
                <a:schemeClr val="tx1"/>
              </a:solidFill>
            </a:rPr>
            <a:t>ES finansinės paramos lėšos</a:t>
          </a:r>
        </a:p>
        <a:p>
          <a:r>
            <a:rPr lang="lt-LT" dirty="0">
              <a:solidFill>
                <a:schemeClr val="tx1"/>
              </a:solidFill>
            </a:rPr>
            <a:t>956,2 </a:t>
          </a:r>
          <a:r>
            <a:rPr lang="lt-LT" dirty="0" err="1">
              <a:solidFill>
                <a:schemeClr val="tx1"/>
              </a:solidFill>
            </a:rPr>
            <a:t>tūkst.eurų</a:t>
          </a:r>
          <a:endParaRPr lang="lt-LT" dirty="0">
            <a:solidFill>
              <a:schemeClr val="tx1"/>
            </a:solidFill>
          </a:endParaRPr>
        </a:p>
      </dgm:t>
    </dgm:pt>
    <dgm:pt modelId="{D1F480FB-CF76-42B4-A796-4F6AF5548DFE}" type="parTrans" cxnId="{FA39E830-4D81-4D96-9E2C-ECFB506C4110}">
      <dgm:prSet/>
      <dgm:spPr/>
      <dgm:t>
        <a:bodyPr/>
        <a:lstStyle/>
        <a:p>
          <a:endParaRPr lang="lt-LT"/>
        </a:p>
      </dgm:t>
    </dgm:pt>
    <dgm:pt modelId="{2EB4A53F-4275-4378-A17B-21DBE67EC4E7}" type="sibTrans" cxnId="{FA39E830-4D81-4D96-9E2C-ECFB506C4110}">
      <dgm:prSet/>
      <dgm:spPr/>
      <dgm:t>
        <a:bodyPr/>
        <a:lstStyle/>
        <a:p>
          <a:endParaRPr lang="lt-LT"/>
        </a:p>
      </dgm:t>
    </dgm:pt>
    <dgm:pt modelId="{8BC241B5-CABE-458C-B600-A4B9094E9BD4}" type="pres">
      <dgm:prSet presAssocID="{4CF5E67B-EB9B-41CE-8DCA-53E9732A9BE5}" presName="composite" presStyleCnt="0">
        <dgm:presLayoutVars>
          <dgm:chMax val="1"/>
          <dgm:dir/>
          <dgm:resizeHandles val="exact"/>
        </dgm:presLayoutVars>
      </dgm:prSet>
      <dgm:spPr/>
    </dgm:pt>
    <dgm:pt modelId="{17B8DC81-C1FC-4F1E-8690-B0F5D723882A}" type="pres">
      <dgm:prSet presAssocID="{D49971D6-DB72-4BF0-88D1-3ACC6BA121BA}" presName="roof" presStyleLbl="dkBgShp" presStyleIdx="0" presStyleCnt="2" custScaleY="96019"/>
      <dgm:spPr/>
    </dgm:pt>
    <dgm:pt modelId="{4E0C3E49-E1DC-4027-8205-195A93B2F745}" type="pres">
      <dgm:prSet presAssocID="{D49971D6-DB72-4BF0-88D1-3ACC6BA121BA}" presName="pillars" presStyleCnt="0"/>
      <dgm:spPr/>
    </dgm:pt>
    <dgm:pt modelId="{338E1E86-2159-462A-8655-B314CDD8490C}" type="pres">
      <dgm:prSet presAssocID="{D49971D6-DB72-4BF0-88D1-3ACC6BA121BA}" presName="pillar1" presStyleLbl="node1" presStyleIdx="0" presStyleCnt="4">
        <dgm:presLayoutVars>
          <dgm:bulletEnabled val="1"/>
        </dgm:presLayoutVars>
      </dgm:prSet>
      <dgm:spPr/>
    </dgm:pt>
    <dgm:pt modelId="{3463D202-94B3-4EFB-A4B9-737A0622C1E7}" type="pres">
      <dgm:prSet presAssocID="{98510FFB-CE35-42B2-B183-614AA3499D8C}" presName="pillarX" presStyleLbl="node1" presStyleIdx="1" presStyleCnt="4">
        <dgm:presLayoutVars>
          <dgm:bulletEnabled val="1"/>
        </dgm:presLayoutVars>
      </dgm:prSet>
      <dgm:spPr/>
    </dgm:pt>
    <dgm:pt modelId="{2BCD9D55-B619-4A95-A2E2-C2B5802C2CD0}" type="pres">
      <dgm:prSet presAssocID="{952CCB86-06B0-48FA-AA3E-C4489AB33183}" presName="pillarX" presStyleLbl="node1" presStyleIdx="2" presStyleCnt="4">
        <dgm:presLayoutVars>
          <dgm:bulletEnabled val="1"/>
        </dgm:presLayoutVars>
      </dgm:prSet>
      <dgm:spPr/>
    </dgm:pt>
    <dgm:pt modelId="{92BE4897-7AED-4D12-B827-EEDAB97A7699}" type="pres">
      <dgm:prSet presAssocID="{30635500-CC08-491A-80E7-62BC8900344E}" presName="pillarX" presStyleLbl="node1" presStyleIdx="3" presStyleCnt="4">
        <dgm:presLayoutVars>
          <dgm:bulletEnabled val="1"/>
        </dgm:presLayoutVars>
      </dgm:prSet>
      <dgm:spPr/>
    </dgm:pt>
    <dgm:pt modelId="{CDC9A4A5-31C9-4CF9-98D8-74DA7A77134D}" type="pres">
      <dgm:prSet presAssocID="{D49971D6-DB72-4BF0-88D1-3ACC6BA121BA}" presName="base" presStyleLbl="dkBgShp" presStyleIdx="1" presStyleCnt="2" custFlipVert="1" custScaleY="13702" custLinFactNeighborX="-783" custLinFactNeighborY="27831"/>
      <dgm:spPr>
        <a:solidFill>
          <a:schemeClr val="accent4">
            <a:lumMod val="20000"/>
            <a:lumOff val="80000"/>
          </a:schemeClr>
        </a:solidFill>
      </dgm:spPr>
    </dgm:pt>
  </dgm:ptLst>
  <dgm:cxnLst>
    <dgm:cxn modelId="{9C2C9D07-F97C-49D5-9C9E-A32F3DC78712}" type="presOf" srcId="{98510FFB-CE35-42B2-B183-614AA3499D8C}" destId="{3463D202-94B3-4EFB-A4B9-737A0622C1E7}" srcOrd="0" destOrd="0" presId="urn:microsoft.com/office/officeart/2005/8/layout/hList3"/>
    <dgm:cxn modelId="{EBFDD80B-54DA-46C6-8751-A4C6BE4A69A5}" type="presOf" srcId="{14BC1D6A-0879-4A24-B101-9020A39C36F8}" destId="{338E1E86-2159-462A-8655-B314CDD8490C}" srcOrd="0" destOrd="0" presId="urn:microsoft.com/office/officeart/2005/8/layout/hList3"/>
    <dgm:cxn modelId="{690F420C-118E-40BE-BB8B-6DD6C753D6E0}" srcId="{4CF5E67B-EB9B-41CE-8DCA-53E9732A9BE5}" destId="{D49971D6-DB72-4BF0-88D1-3ACC6BA121BA}" srcOrd="0" destOrd="0" parTransId="{7D7A9450-79CB-4A86-A444-F689A9511F2D}" sibTransId="{D2398B12-D1AB-401C-9248-B9412AE65393}"/>
    <dgm:cxn modelId="{24F42F2E-137C-47E6-90AD-8008EEEA9E64}" type="presOf" srcId="{30635500-CC08-491A-80E7-62BC8900344E}" destId="{92BE4897-7AED-4D12-B827-EEDAB97A7699}" srcOrd="0" destOrd="0" presId="urn:microsoft.com/office/officeart/2005/8/layout/hList3"/>
    <dgm:cxn modelId="{FA39E830-4D81-4D96-9E2C-ECFB506C4110}" srcId="{D49971D6-DB72-4BF0-88D1-3ACC6BA121BA}" destId="{30635500-CC08-491A-80E7-62BC8900344E}" srcOrd="3" destOrd="0" parTransId="{D1F480FB-CF76-42B4-A796-4F6AF5548DFE}" sibTransId="{2EB4A53F-4275-4378-A17B-21DBE67EC4E7}"/>
    <dgm:cxn modelId="{8C33DD4F-5BDF-4165-82FE-54D0014EEADF}" type="presOf" srcId="{952CCB86-06B0-48FA-AA3E-C4489AB33183}" destId="{2BCD9D55-B619-4A95-A2E2-C2B5802C2CD0}" srcOrd="0" destOrd="0" presId="urn:microsoft.com/office/officeart/2005/8/layout/hList3"/>
    <dgm:cxn modelId="{550D3274-B7CA-4040-BAEE-BFB1D32C07FC}" srcId="{D49971D6-DB72-4BF0-88D1-3ACC6BA121BA}" destId="{14BC1D6A-0879-4A24-B101-9020A39C36F8}" srcOrd="0" destOrd="0" parTransId="{0BB8C84B-F9F7-4A60-98A8-48154D82E769}" sibTransId="{D6E2AA4B-4E61-4E6D-B9C0-DAFE3E50DE28}"/>
    <dgm:cxn modelId="{AE81A596-0E88-4E20-8FFD-919D12293F00}" type="presOf" srcId="{D49971D6-DB72-4BF0-88D1-3ACC6BA121BA}" destId="{17B8DC81-C1FC-4F1E-8690-B0F5D723882A}" srcOrd="0" destOrd="0" presId="urn:microsoft.com/office/officeart/2005/8/layout/hList3"/>
    <dgm:cxn modelId="{A3A3ADA1-4DB7-4239-84E1-1099164F214F}" type="presOf" srcId="{4CF5E67B-EB9B-41CE-8DCA-53E9732A9BE5}" destId="{8BC241B5-CABE-458C-B600-A4B9094E9BD4}" srcOrd="0" destOrd="0" presId="urn:microsoft.com/office/officeart/2005/8/layout/hList3"/>
    <dgm:cxn modelId="{CE4A16E7-5213-4989-9C5D-DD7E2E646510}" srcId="{D49971D6-DB72-4BF0-88D1-3ACC6BA121BA}" destId="{952CCB86-06B0-48FA-AA3E-C4489AB33183}" srcOrd="2" destOrd="0" parTransId="{FAD83641-E5CF-4E95-8CFF-BB635EC8CCDC}" sibTransId="{19FBFF84-B1A3-4851-891C-6D43A6FCE71D}"/>
    <dgm:cxn modelId="{3F0703F9-B7F0-45D8-B942-0BD3B8B07630}" srcId="{D49971D6-DB72-4BF0-88D1-3ACC6BA121BA}" destId="{98510FFB-CE35-42B2-B183-614AA3499D8C}" srcOrd="1" destOrd="0" parTransId="{6275AF03-8936-4A01-8237-652C5C725B5D}" sibTransId="{95E71D4D-3BFC-4035-8F4A-BF3943640A74}"/>
    <dgm:cxn modelId="{CC71A58F-0A6C-49EE-953B-39D842C090FB}" type="presParOf" srcId="{8BC241B5-CABE-458C-B600-A4B9094E9BD4}" destId="{17B8DC81-C1FC-4F1E-8690-B0F5D723882A}" srcOrd="0" destOrd="0" presId="urn:microsoft.com/office/officeart/2005/8/layout/hList3"/>
    <dgm:cxn modelId="{C40D94E4-B097-4ED9-9A89-DC3BA53DDDE4}" type="presParOf" srcId="{8BC241B5-CABE-458C-B600-A4B9094E9BD4}" destId="{4E0C3E49-E1DC-4027-8205-195A93B2F745}" srcOrd="1" destOrd="0" presId="urn:microsoft.com/office/officeart/2005/8/layout/hList3"/>
    <dgm:cxn modelId="{6DA877A4-B861-484A-B544-E1699A3E618B}" type="presParOf" srcId="{4E0C3E49-E1DC-4027-8205-195A93B2F745}" destId="{338E1E86-2159-462A-8655-B314CDD8490C}" srcOrd="0" destOrd="0" presId="urn:microsoft.com/office/officeart/2005/8/layout/hList3"/>
    <dgm:cxn modelId="{B32871F5-4B7D-43C0-9B59-A6B180832BFE}" type="presParOf" srcId="{4E0C3E49-E1DC-4027-8205-195A93B2F745}" destId="{3463D202-94B3-4EFB-A4B9-737A0622C1E7}" srcOrd="1" destOrd="0" presId="urn:microsoft.com/office/officeart/2005/8/layout/hList3"/>
    <dgm:cxn modelId="{C69207D7-7463-4D18-B037-7938DD99BA59}" type="presParOf" srcId="{4E0C3E49-E1DC-4027-8205-195A93B2F745}" destId="{2BCD9D55-B619-4A95-A2E2-C2B5802C2CD0}" srcOrd="2" destOrd="0" presId="urn:microsoft.com/office/officeart/2005/8/layout/hList3"/>
    <dgm:cxn modelId="{6E20BA87-87CC-45E2-862C-986141B08A02}" type="presParOf" srcId="{4E0C3E49-E1DC-4027-8205-195A93B2F745}" destId="{92BE4897-7AED-4D12-B827-EEDAB97A7699}" srcOrd="3" destOrd="0" presId="urn:microsoft.com/office/officeart/2005/8/layout/hList3"/>
    <dgm:cxn modelId="{7C5CF0B8-23A0-45BA-BCA3-61EA6BA2FB54}" type="presParOf" srcId="{8BC241B5-CABE-458C-B600-A4B9094E9BD4}" destId="{CDC9A4A5-31C9-4CF9-98D8-74DA7A77134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8DC81-C1FC-4F1E-8690-B0F5D723882A}">
      <dsp:nvSpPr>
        <dsp:cNvPr id="0" name=""/>
        <dsp:cNvSpPr/>
      </dsp:nvSpPr>
      <dsp:spPr>
        <a:xfrm>
          <a:off x="0" y="87226"/>
          <a:ext cx="9796006" cy="138912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Pajamos didinamos  1,2 mln. eurų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87226"/>
        <a:ext cx="9796006" cy="1389123"/>
      </dsp:txXfrm>
    </dsp:sp>
    <dsp:sp modelId="{338E1E86-2159-462A-8655-B314CDD8490C}">
      <dsp:nvSpPr>
        <dsp:cNvPr id="0" name=""/>
        <dsp:cNvSpPr/>
      </dsp:nvSpPr>
      <dsp:spPr>
        <a:xfrm>
          <a:off x="0" y="1505147"/>
          <a:ext cx="2449001" cy="303810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chemeClr val="tx1"/>
              </a:solidFill>
            </a:rPr>
            <a:t>Valstybės biudžeto lėšos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chemeClr val="tx1"/>
              </a:solidFill>
            </a:rPr>
            <a:t>7,4 </a:t>
          </a:r>
          <a:r>
            <a:rPr lang="lt-LT" sz="2800" kern="1200" dirty="0" err="1">
              <a:solidFill>
                <a:schemeClr val="tx1"/>
              </a:solidFill>
            </a:rPr>
            <a:t>tūkst.eurų</a:t>
          </a:r>
          <a:endParaRPr lang="lt-LT" sz="2800" kern="1200" dirty="0">
            <a:solidFill>
              <a:schemeClr val="tx1"/>
            </a:solidFill>
          </a:endParaRPr>
        </a:p>
      </dsp:txBody>
      <dsp:txXfrm>
        <a:off x="0" y="1505147"/>
        <a:ext cx="2449001" cy="3038106"/>
      </dsp:txXfrm>
    </dsp:sp>
    <dsp:sp modelId="{3463D202-94B3-4EFB-A4B9-737A0622C1E7}">
      <dsp:nvSpPr>
        <dsp:cNvPr id="0" name=""/>
        <dsp:cNvSpPr/>
      </dsp:nvSpPr>
      <dsp:spPr>
        <a:xfrm>
          <a:off x="2449001" y="1505147"/>
          <a:ext cx="2449001" cy="303810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chemeClr val="tx1"/>
              </a:solidFill>
            </a:rPr>
            <a:t>Pajamos į savivaldybės biudžetą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chemeClr val="tx1"/>
              </a:solidFill>
            </a:rPr>
            <a:t>241,6 </a:t>
          </a:r>
          <a:r>
            <a:rPr lang="lt-LT" sz="2800" kern="1200" dirty="0" err="1">
              <a:solidFill>
                <a:schemeClr val="tx1"/>
              </a:solidFill>
            </a:rPr>
            <a:t>tūkst.eurų</a:t>
          </a:r>
          <a:endParaRPr lang="lt-LT" sz="2800" kern="1200" dirty="0">
            <a:solidFill>
              <a:schemeClr val="tx1"/>
            </a:solidFill>
          </a:endParaRPr>
        </a:p>
      </dsp:txBody>
      <dsp:txXfrm>
        <a:off x="2449001" y="1505147"/>
        <a:ext cx="2449001" cy="3038106"/>
      </dsp:txXfrm>
    </dsp:sp>
    <dsp:sp modelId="{2BCD9D55-B619-4A95-A2E2-C2B5802C2CD0}">
      <dsp:nvSpPr>
        <dsp:cNvPr id="0" name=""/>
        <dsp:cNvSpPr/>
      </dsp:nvSpPr>
      <dsp:spPr>
        <a:xfrm>
          <a:off x="4898003" y="1505147"/>
          <a:ext cx="2449001" cy="303810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chemeClr val="tx1"/>
              </a:solidFill>
            </a:rPr>
            <a:t>Biudžetinių įstaigų pajamos už teikiamas paslaugas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chemeClr val="tx1"/>
              </a:solidFill>
            </a:rPr>
            <a:t>14,6 </a:t>
          </a:r>
          <a:r>
            <a:rPr lang="lt-LT" sz="2800" kern="1200" dirty="0" err="1">
              <a:solidFill>
                <a:schemeClr val="tx1"/>
              </a:solidFill>
            </a:rPr>
            <a:t>tūkst.eurų</a:t>
          </a:r>
          <a:endParaRPr lang="lt-LT" sz="2800" kern="1200" dirty="0">
            <a:solidFill>
              <a:schemeClr val="tx1"/>
            </a:solidFill>
          </a:endParaRPr>
        </a:p>
      </dsp:txBody>
      <dsp:txXfrm>
        <a:off x="4898003" y="1505147"/>
        <a:ext cx="2449001" cy="3038106"/>
      </dsp:txXfrm>
    </dsp:sp>
    <dsp:sp modelId="{92BE4897-7AED-4D12-B827-EEDAB97A7699}">
      <dsp:nvSpPr>
        <dsp:cNvPr id="0" name=""/>
        <dsp:cNvSpPr/>
      </dsp:nvSpPr>
      <dsp:spPr>
        <a:xfrm>
          <a:off x="7347005" y="1505147"/>
          <a:ext cx="2449001" cy="303810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chemeClr val="tx1"/>
              </a:solidFill>
            </a:rPr>
            <a:t>ES finansinės paramos lėšos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chemeClr val="tx1"/>
              </a:solidFill>
            </a:rPr>
            <a:t>956,2 </a:t>
          </a:r>
          <a:r>
            <a:rPr lang="lt-LT" sz="2800" kern="1200" dirty="0" err="1">
              <a:solidFill>
                <a:schemeClr val="tx1"/>
              </a:solidFill>
            </a:rPr>
            <a:t>tūkst.eurų</a:t>
          </a:r>
          <a:endParaRPr lang="lt-LT" sz="2800" kern="1200" dirty="0">
            <a:solidFill>
              <a:schemeClr val="tx1"/>
            </a:solidFill>
          </a:endParaRPr>
        </a:p>
      </dsp:txBody>
      <dsp:txXfrm>
        <a:off x="7347005" y="1505147"/>
        <a:ext cx="2449001" cy="3038106"/>
      </dsp:txXfrm>
    </dsp:sp>
    <dsp:sp modelId="{CDC9A4A5-31C9-4CF9-98D8-74DA7A77134D}">
      <dsp:nvSpPr>
        <dsp:cNvPr id="0" name=""/>
        <dsp:cNvSpPr/>
      </dsp:nvSpPr>
      <dsp:spPr>
        <a:xfrm flipV="1">
          <a:off x="0" y="4776138"/>
          <a:ext cx="9796006" cy="46253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30ECD7C-4791-8169-22FE-EC9DF66D2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357F85DB-12EA-409B-C858-DC4BD2DC8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5C6E6AA0-73EF-08A9-8A51-17F38BD8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82BE7C-01F8-7C96-F7F0-7AE61939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3F05E91D-853B-C633-40DE-15272D23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078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234EC04-C549-6A00-1875-FCBB1C141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9BBA7E2A-8C91-91F7-6FBC-7DBB10F58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D5CF3945-4C9C-4078-D863-60937DA89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B70E4A47-2457-69B4-B02C-07B93A8B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C99D9CF-7B58-E34B-C637-D5ACF7F3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1122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BBB6F949-8353-ED47-5BFE-AC8DC11AAB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64B8FD93-2C97-2B32-6EF4-FB7FDF011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26633F1-4441-592C-9C26-0AE620AA2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D0CEEF4-B3E2-E117-4254-38B7FDEA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B6D57AC0-4EA9-E374-9E14-09FCDE37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446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F880020-95EC-7A91-CAF9-BDB913F33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367D559-A2D8-A925-3855-7294536AC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E7802652-C115-3E87-DAB7-1DA6EDE6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ECB171EA-82C1-1BC9-5A70-D48C1B62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C7F23624-22C7-7FA0-5A86-66F782E7B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2439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8F01B70-6B34-FE3F-38E9-BA9ADBF32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FC9446C9-8AA9-E81B-69A9-2D66559B0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2519E77-7825-CBEE-07DA-00B88537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88E88A55-7626-6BD2-8690-49C6E4459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5667CF5-0A60-C1B7-9445-D81610FF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5205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392043C-45E0-4027-0998-1D516EE3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5B855E5-D1D4-82F5-92CB-896386B35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D302DE16-546A-3B49-8B56-E40901FE3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1D486CC2-9426-9E1D-B018-0EADDC118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C4665B65-4A2F-EB4F-E4D0-A3D6DCCBD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F08D48C0-7D42-E6F5-9691-160F5F70F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1774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E3362C8-4544-039A-2BE9-4DBDE752F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1F0C525D-C76C-FA1A-AF65-F38424DE2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56E30F97-A4B6-FC7A-E99F-03468897D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0E6CB2CD-F76C-BA73-D78F-5D021547B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210758E4-FC16-1E28-44D8-EA478B7BF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333BE59E-3F4B-4290-2D11-7BEB2C2B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9097E689-4EF7-7B9E-9774-A1FBBE043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C29A6EBD-B345-4566-6639-A7FFE6B04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9919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3E4EC09-8514-6CE8-D12D-5932E348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2992DB8C-87C9-5454-1104-9AAB0F13E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5B6DDD47-674B-6368-81CC-1C2947D45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56B7BA9D-77D1-B311-8E1B-10AEA7795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8895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4CE60801-A0A3-B5A2-4490-662DBBD26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DBEC7504-CC84-8DEE-9547-ACF351715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CD4DFB3D-A90D-953B-25D8-775B552EE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8612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0712CB9-2141-30D9-25B2-66AAA029C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0936F6E-A1B4-8342-D6FC-C488C3EC1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A139A0ED-CE43-D60E-9734-939263428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FC1F8672-C30E-FAF0-D74C-57903AFC5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8DEA9B0B-F777-6916-F1DE-6736EF961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EEC793A8-A49D-99E8-4B40-1EDB4B4B6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4400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B266014-CC0E-D300-F345-0F41E68AB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F33C330A-479F-20AD-5677-22EDF8DE0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D6E8538E-347E-4DEF-62D0-C88C731AC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953721AD-A3CD-D731-1D7A-3DAD83C9F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A193B3FE-6540-DD9B-63C6-C0A4B1879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2569B78C-099A-10F8-9359-6BD44C14B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961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342A3008-C165-ED25-CCF4-A414722BB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FBD36AD-F308-ED73-1FD2-AF8D5D907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6364782-3D9B-9C57-581E-D440D2086D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E31AA-13B3-4193-8052-287CF4B310A9}" type="datetimeFigureOut">
              <a:rPr lang="lt-LT" smtClean="0"/>
              <a:t>2023-12-21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B15FA75-0488-4771-25D7-390B7F4E8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CA9C2D3-76BA-46F7-DC02-0029EE681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8930-1B8A-426B-B8B7-A1422D8AD0F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0425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2A1A05F-3322-5E40-490F-649CBA50DA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7400062"/>
              </p:ext>
            </p:extLst>
          </p:nvPr>
        </p:nvGraphicFramePr>
        <p:xfrm>
          <a:off x="1224501" y="719668"/>
          <a:ext cx="9796007" cy="4822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FC2E6E1-D975-C32F-A59A-9139A9F92452}"/>
              </a:ext>
            </a:extLst>
          </p:cNvPr>
          <p:cNvSpPr txBox="1"/>
          <p:nvPr/>
        </p:nvSpPr>
        <p:spPr>
          <a:xfrm>
            <a:off x="1645921" y="1518698"/>
            <a:ext cx="8142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Patikslintas pajamų planas </a:t>
            </a:r>
            <a:r>
              <a:rPr lang="lt-LT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60,355 </a:t>
            </a:r>
            <a:r>
              <a:rPr lang="lt-LT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mln.eurų</a:t>
            </a:r>
            <a:r>
              <a:rPr lang="lt-LT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6963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C9B686-D475-7CBD-45C3-F2885E854B95}"/>
              </a:ext>
            </a:extLst>
          </p:cNvPr>
          <p:cNvSpPr txBox="1"/>
          <p:nvPr/>
        </p:nvSpPr>
        <p:spPr>
          <a:xfrm>
            <a:off x="838200" y="2586789"/>
            <a:ext cx="10515600" cy="359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lt-LT" sz="2200" dirty="0"/>
              <a:t>                                                  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lt-LT" sz="2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lt-LT" sz="2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lt-LT" sz="2200" dirty="0"/>
              <a:t>                                                          </a:t>
            </a:r>
            <a:r>
              <a:rPr lang="lt-L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DĖKOJAME UŽ DĖMESĮ</a:t>
            </a:r>
          </a:p>
        </p:txBody>
      </p:sp>
    </p:spTree>
    <p:extLst>
      <p:ext uri="{BB962C8B-B14F-4D97-AF65-F5344CB8AC3E}">
        <p14:creationId xmlns:p14="http://schemas.microsoft.com/office/powerpoint/2010/main" val="244367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6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C463B99A-73EE-4FBB-B7C4-F9F9BCC25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10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Lentelė 1">
            <a:extLst>
              <a:ext uri="{FF2B5EF4-FFF2-40B4-BE49-F238E27FC236}">
                <a16:creationId xmlns:a16="http://schemas.microsoft.com/office/drawing/2014/main" id="{785674A5-FD81-B868-73C0-61D74C040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485576"/>
              </p:ext>
            </p:extLst>
          </p:nvPr>
        </p:nvGraphicFramePr>
        <p:xfrm>
          <a:off x="694168" y="731519"/>
          <a:ext cx="10727464" cy="5335323"/>
        </p:xfrm>
        <a:graphic>
          <a:graphicData uri="http://schemas.openxmlformats.org/drawingml/2006/table">
            <a:tbl>
              <a:tblPr/>
              <a:tblGrid>
                <a:gridCol w="9415903">
                  <a:extLst>
                    <a:ext uri="{9D8B030D-6E8A-4147-A177-3AD203B41FA5}">
                      <a16:colId xmlns:a16="http://schemas.microsoft.com/office/drawing/2014/main" val="3216141805"/>
                    </a:ext>
                  </a:extLst>
                </a:gridCol>
                <a:gridCol w="1311561">
                  <a:extLst>
                    <a:ext uri="{9D8B030D-6E8A-4147-A177-3AD203B41FA5}">
                      <a16:colId xmlns:a16="http://schemas.microsoft.com/office/drawing/2014/main" val="839831598"/>
                    </a:ext>
                  </a:extLst>
                </a:gridCol>
              </a:tblGrid>
              <a:tr h="30486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Valstybės deleguotai funkcijai-Socialinėms išmokoms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-22,5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743966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Valstybės deleguotai funkcijai-Socialinė parama mokiniams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-38,3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14986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Valstybės deleguotai funkcijai-Jaunimo teisių apsaugai</a:t>
                      </a:r>
                      <a:endParaRPr lang="lt-LT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351725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VIP-Daugiafunkcės salės Rokiškio m. Taikos g.21A  statybai (VBD/VIP)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666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128677"/>
                  </a:ext>
                </a:extLst>
              </a:tr>
              <a:tr h="558985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Lėšos teikiant socialinę paramą mokiniams pagal Lietuvos Respublikos paramos mokiniams įstatymą užsieniečiams, pasitraukusiems iš Ukrainos  dėl Rusijos Federacijos  karinių veiksmų Ukrainoje, padengti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5,503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130200"/>
                  </a:ext>
                </a:extLst>
              </a:tr>
              <a:tr h="55898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Lėšos vaikams, atvykusiems Lietuvos Respubliką iš Ukrainos dėl Rusijos Federacijos karinių veiksmų  Ukrainoje, ugdyti ir pavėžėti į mokyklą ir atgal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4,592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83281"/>
                  </a:ext>
                </a:extLst>
              </a:tr>
              <a:tr h="558985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Savivaldybės patirtoms išlaidoms užsieniečių, pasitraukusių iš Ukrainos dėl Rusijos Federacijos karinių veiksmų Ukrainoje, priėmimo išlaidoms kompensuoti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5,011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10210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Lėšos siekiant užtikrinti LR piniginės socialinės  paramos nepasiturintiems gyventojams įstatymo įgyvendinimą 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-805,759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345379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Dotacija projektui ,,Regioninių ir savivaldybių atliekų prevencijos ir tvarkymo planų projektų rengimas"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6,5565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028290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Asmeninei pagalbai teikti ir administruoti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-10,2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317971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Dotacija AB Panevėžio energija projektui "Kėdainių ŠTR katilinės  dūmų valymo filtrų įrengimas"</a:t>
                      </a:r>
                      <a:endParaRPr lang="lt-LT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3,67433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660205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Socialinėms paslaugoms finansuoti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166,1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973429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Lėšos kompensacijoms už būsto suteikimą užsieniečiams, pasitraukusiems iš Ukrainos, finansuoti 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5,40431</a:t>
                      </a:r>
                      <a:endParaRPr lang="lt-LT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431885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Dotacija savivaldybės vykdomų projektų nuosavai daliai finansuoti</a:t>
                      </a:r>
                      <a:endParaRPr lang="lt-LT" sz="2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3,26377</a:t>
                      </a:r>
                      <a:endParaRPr lang="lt-LT" sz="2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675630"/>
                  </a:ext>
                </a:extLst>
              </a:tr>
              <a:tr h="30486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Priešgaisrinės saugos funkcijai </a:t>
                      </a:r>
                      <a:endParaRPr lang="lt-LT" sz="2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15,1</a:t>
                      </a:r>
                      <a:endParaRPr lang="lt-LT" sz="2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44" marR="11844" marT="118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23990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450DA8A-7262-95B2-83EB-531CB1F98A8A}"/>
              </a:ext>
            </a:extLst>
          </p:cNvPr>
          <p:cNvSpPr txBox="1"/>
          <p:nvPr/>
        </p:nvSpPr>
        <p:spPr>
          <a:xfrm>
            <a:off x="3363402" y="238065"/>
            <a:ext cx="8746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Valstybės biudžeto lėšos                                                                    </a:t>
            </a:r>
            <a:r>
              <a:rPr lang="lt-LT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tūkst.eurų</a:t>
            </a:r>
            <a:endParaRPr lang="lt-LT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33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9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C463B99A-73EE-4FBB-B7C4-F9F9BCC25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3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3" name="Lentelė 2">
            <a:extLst>
              <a:ext uri="{FF2B5EF4-FFF2-40B4-BE49-F238E27FC236}">
                <a16:creationId xmlns:a16="http://schemas.microsoft.com/office/drawing/2014/main" id="{4E2C7C66-1878-0740-A66C-25C6D7AA8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065597"/>
              </p:ext>
            </p:extLst>
          </p:nvPr>
        </p:nvGraphicFramePr>
        <p:xfrm>
          <a:off x="1302378" y="568351"/>
          <a:ext cx="9511044" cy="5197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175">
                  <a:extLst>
                    <a:ext uri="{9D8B030D-6E8A-4147-A177-3AD203B41FA5}">
                      <a16:colId xmlns:a16="http://schemas.microsoft.com/office/drawing/2014/main" val="1177352299"/>
                    </a:ext>
                  </a:extLst>
                </a:gridCol>
                <a:gridCol w="2041869">
                  <a:extLst>
                    <a:ext uri="{9D8B030D-6E8A-4147-A177-3AD203B41FA5}">
                      <a16:colId xmlns:a16="http://schemas.microsoft.com/office/drawing/2014/main" val="6258480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BIUDŽETINIŲ ĮSTAIGŲ PAJAMOS UŽ TEIKIAMAS PASLAUGAS</a:t>
                      </a:r>
                      <a:endParaRPr lang="lt-LT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lt-LT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tūkst.eurų</a:t>
                      </a:r>
                      <a:endParaRPr lang="lt-LT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/>
                </a:tc>
                <a:extLst>
                  <a:ext uri="{0D108BD9-81ED-4DB2-BD59-A6C34878D82A}">
                    <a16:rowId xmlns:a16="http://schemas.microsoft.com/office/drawing/2014/main" val="381511425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Juodupės l/d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339122804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J.Tūbelio progimnazija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180793644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Senamiesčio progimnazija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300130006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Savivaldybės administracija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284302122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Socialinėsparamos centras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40171752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Juodupės gimnazija</a:t>
                      </a:r>
                      <a:endParaRPr lang="lt-LT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25701566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Juodupės gimn.neformaliojo švietimo sk.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131251564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Visuomenės sveikatos biuras</a:t>
                      </a:r>
                      <a:endParaRPr lang="lt-LT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3,32485</a:t>
                      </a:r>
                      <a:endParaRPr lang="lt-LT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extLst>
                  <a:ext uri="{0D108BD9-81ED-4DB2-BD59-A6C34878D82A}">
                    <a16:rowId xmlns:a16="http://schemas.microsoft.com/office/drawing/2014/main" val="3716221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Obelių ikimok.ir priešmok.ugdymo sk.</a:t>
                      </a:r>
                      <a:endParaRPr lang="lt-LT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2829032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Panemunėlio UDC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lt-LT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2119724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374501896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14,62485</a:t>
                      </a:r>
                      <a:endParaRPr lang="lt-LT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849" marR="15849" marT="15849" marB="0" anchor="ctr"/>
                </a:tc>
                <a:extLst>
                  <a:ext uri="{0D108BD9-81ED-4DB2-BD59-A6C34878D82A}">
                    <a16:rowId xmlns:a16="http://schemas.microsoft.com/office/drawing/2014/main" val="2444965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35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Lentelė 1">
            <a:extLst>
              <a:ext uri="{FF2B5EF4-FFF2-40B4-BE49-F238E27FC236}">
                <a16:creationId xmlns:a16="http://schemas.microsoft.com/office/drawing/2014/main" id="{A1B9D789-D502-AFE2-5B84-3D543CE96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21721"/>
              </p:ext>
            </p:extLst>
          </p:nvPr>
        </p:nvGraphicFramePr>
        <p:xfrm>
          <a:off x="111318" y="373711"/>
          <a:ext cx="11688418" cy="5937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1399">
                  <a:extLst>
                    <a:ext uri="{9D8B030D-6E8A-4147-A177-3AD203B41FA5}">
                      <a16:colId xmlns:a16="http://schemas.microsoft.com/office/drawing/2014/main" val="3429980185"/>
                    </a:ext>
                  </a:extLst>
                </a:gridCol>
                <a:gridCol w="645601">
                  <a:extLst>
                    <a:ext uri="{9D8B030D-6E8A-4147-A177-3AD203B41FA5}">
                      <a16:colId xmlns:a16="http://schemas.microsoft.com/office/drawing/2014/main" val="292050085"/>
                    </a:ext>
                  </a:extLst>
                </a:gridCol>
                <a:gridCol w="5881418">
                  <a:extLst>
                    <a:ext uri="{9D8B030D-6E8A-4147-A177-3AD203B41FA5}">
                      <a16:colId xmlns:a16="http://schemas.microsoft.com/office/drawing/2014/main" val="3699092522"/>
                    </a:ext>
                  </a:extLst>
                </a:gridCol>
              </a:tblGrid>
              <a:tr h="180787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POREIKIS PAPILDOMIEMS ASIGNAVIMAMS</a:t>
                      </a:r>
                      <a:endParaRPr lang="lt-LT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2388162653"/>
                  </a:ext>
                </a:extLst>
              </a:tr>
              <a:tr h="174727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Švietimo ir sporto skyrius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5,131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Mokyklinių autobusų remontui (2 programa)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1686996266"/>
                  </a:ext>
                </a:extLst>
              </a:tr>
              <a:tr h="174727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Senamiesčio progimnazija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Komunalinėms paslaugoms (šildymui) 2 programa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230788849"/>
                  </a:ext>
                </a:extLst>
              </a:tr>
              <a:tr h="174727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L/d "Nykštukas"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Direktorės išeitinei išmokai (trūkstama suma)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2354378076"/>
                  </a:ext>
                </a:extLst>
              </a:tr>
              <a:tr h="347335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L/d "Pumpurėlis"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6,932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6,14 tūkst. eurų darbuotojų išeitinėms išmokoms; 0,792 tūkst. eurų - komunalinėms paslaugoms (2 programa)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1952289663"/>
                  </a:ext>
                </a:extLst>
              </a:tr>
              <a:tr h="519945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Juozo Tumo Vaižganto gimnazija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32,64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tūkst. eurų - komunalinėms paslaugoms; 0,140 tūkst. eurų - ryšių paslaugoms; 0,9 tūkst. eurų - už FVAS programos aptarnavimą ir konsultacijas; 1,6 tūkst. eurų - ūkinėms prekėms (2 programa)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334264321"/>
                  </a:ext>
                </a:extLst>
              </a:tr>
              <a:tr h="347335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Turto valdymo ir ūkio skyrius - Viešosioms nemokamo vietinio reguliataus susisiekimo paslaugoms organizuoti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63,403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skirta 627,083 tūkst.eurų, iš viso bus panaudota 690,5 tūkst.eurų (4 programa)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1702309861"/>
                  </a:ext>
                </a:extLst>
              </a:tr>
              <a:tr h="174727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Priešgaisrinė tarnyba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apmokėti už malkinę medieną tiekėjams (1 programa)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1671998887"/>
                  </a:ext>
                </a:extLst>
              </a:tr>
              <a:tr h="347335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Statybos ir infrastruktūros skyrius - Kelių priežiūros ir plėtros programai (SF)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Sniego valymui (5 programa); Obelių, Jūžintų, Juodupės sen.- po 1,0 tūkst. eurų, Kriaunų sen.-0,8 tūkst. eurų, Rokiškio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kaim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sen.- 4,0 tūkst. eurų. 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3946173614"/>
                  </a:ext>
                </a:extLst>
              </a:tr>
              <a:tr h="174727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Kontrolės ir audito tarnyba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Piniginei išmokai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2906785657"/>
                  </a:ext>
                </a:extLst>
              </a:tr>
              <a:tr h="347335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Savivaldybės administracija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ŽNM pranešimų išsiuntimui- 3,0 tūkst.eurų,2024 m. kalendoriams-1,5 tūkst.eurų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1803690982"/>
                  </a:ext>
                </a:extLst>
              </a:tr>
              <a:tr h="865162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Savivaldybės administracija-kitos išlaidos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UAB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lexnet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-3,0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tūkst.eurų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Lietuvos savivaldybių asociacija – 3,7 tūkst. eurų, Lietuvos savivaldybių žinios – 1,3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tūkst.eurų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UAB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Giftika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1,8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tūkst.eurų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(reprezentacinės prekės),UAB Alna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Business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Solutions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3,6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tūkst.eurų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(11,12 mėn. FVAS priežiūra),UAB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Nevda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-0,7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tūkst.eurų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Eur, UAB Gimtasis Rokiškis -1,6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tūkst.eurų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 anchor="ctr"/>
                </a:tc>
                <a:extLst>
                  <a:ext uri="{0D108BD9-81ED-4DB2-BD59-A6C34878D82A}">
                    <a16:rowId xmlns:a16="http://schemas.microsoft.com/office/drawing/2014/main" val="1845727863"/>
                  </a:ext>
                </a:extLst>
              </a:tr>
              <a:tr h="889364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Statybos ir infrastruktūros skyrius -prisidėjimui prie ES  projektų finansavimo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Lėšų poreikis projektams :1)Asociacija "Išdrįsk keisti"- 14,5 tūkst. eurų ; 2) Rokiškio m/d Ąžuoliukas energetinio efektyvumo didinimas- 43,57 tūkst. eurų; 3)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Geriatrijos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dienos stacionaro ir konsultacinio kabineto įkūrimas VšĮ Rokiškio rajono ligoninė -3,1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tūkst.eurų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4)Natūralios vilnos produktų gamyba- 1,7 </a:t>
                      </a:r>
                      <a:r>
                        <a:rPr lang="lt-LT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tūkst.eurų</a:t>
                      </a:r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5) Salų dvaro kūrybos ir laisvalaikio rezidencija-1,6 tūkst. eurų;   6)Gatvės prie gyvenamųjų sklypų kvartalo Rokiškio mieste ( tarp Topolių ir Pandėlio g.) statyba-16,1 tūkst. eurų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1594375854"/>
                  </a:ext>
                </a:extLst>
              </a:tr>
              <a:tr h="347335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Architektūros ir paveldosaugos skyrius- PRATC už atliekų tvarkymą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3922618639"/>
                  </a:ext>
                </a:extLst>
              </a:tr>
              <a:tr h="347335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Socialinės paramos ir sveikatos skyrius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21,176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kompensacijos už šildymą-20,34,soc.pašalpos-0,83; kitos pozicijos perskirstomos tarp skyriaus asignavimų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574009482"/>
                  </a:ext>
                </a:extLst>
              </a:tr>
              <a:tr h="174727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Švietimo ir sporto skyrius-mokinių pvėžėjimas nuosavu transportu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lt-L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3529587562"/>
                  </a:ext>
                </a:extLst>
              </a:tr>
              <a:tr h="174727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Obelių seniūnija</a:t>
                      </a:r>
                      <a:endParaRPr lang="lt-LT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lt-LT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pirties remonto darbams užbaigti</a:t>
                      </a:r>
                      <a:endParaRPr lang="lt-LT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2061112413"/>
                  </a:ext>
                </a:extLst>
              </a:tr>
              <a:tr h="174727"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456,512</a:t>
                      </a:r>
                      <a:endParaRPr lang="lt-LT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19" marR="2619" marT="2619" marB="0"/>
                </a:tc>
                <a:extLst>
                  <a:ext uri="{0D108BD9-81ED-4DB2-BD59-A6C34878D82A}">
                    <a16:rowId xmlns:a16="http://schemas.microsoft.com/office/drawing/2014/main" val="3838284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2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reeform: Shape 1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1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2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4" name="Isosceles Triangle 2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Isosceles Triangle 2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Lentelė 1">
            <a:extLst>
              <a:ext uri="{FF2B5EF4-FFF2-40B4-BE49-F238E27FC236}">
                <a16:creationId xmlns:a16="http://schemas.microsoft.com/office/drawing/2014/main" id="{EB886C4E-7E86-D856-1EBC-7C0C77B81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84620"/>
              </p:ext>
            </p:extLst>
          </p:nvPr>
        </p:nvGraphicFramePr>
        <p:xfrm>
          <a:off x="715617" y="643467"/>
          <a:ext cx="10713154" cy="587461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5080884">
                  <a:extLst>
                    <a:ext uri="{9D8B030D-6E8A-4147-A177-3AD203B41FA5}">
                      <a16:colId xmlns:a16="http://schemas.microsoft.com/office/drawing/2014/main" val="1982050643"/>
                    </a:ext>
                  </a:extLst>
                </a:gridCol>
                <a:gridCol w="864630">
                  <a:extLst>
                    <a:ext uri="{9D8B030D-6E8A-4147-A177-3AD203B41FA5}">
                      <a16:colId xmlns:a16="http://schemas.microsoft.com/office/drawing/2014/main" val="1202640359"/>
                    </a:ext>
                  </a:extLst>
                </a:gridCol>
                <a:gridCol w="4767640">
                  <a:extLst>
                    <a:ext uri="{9D8B030D-6E8A-4147-A177-3AD203B41FA5}">
                      <a16:colId xmlns:a16="http://schemas.microsoft.com/office/drawing/2014/main" val="1528103565"/>
                    </a:ext>
                  </a:extLst>
                </a:gridCol>
              </a:tblGrid>
              <a:tr h="194731">
                <a:tc>
                  <a:txBody>
                    <a:bodyPr/>
                    <a:lstStyle/>
                    <a:p>
                      <a:pPr algn="l" fontAlgn="t"/>
                      <a:r>
                        <a:rPr lang="lt-LT" sz="2800" b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NEPANAUDOTI ASIGNAVIMAI</a:t>
                      </a:r>
                      <a:endParaRPr lang="lt-LT" sz="2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8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lt-LT" sz="800" b="0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tūkst..eurų</a:t>
                      </a:r>
                      <a:endParaRPr lang="lt-LT" sz="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29" marR="2229" marT="412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8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lt-LT" sz="800" b="0" i="0" u="none" strike="noStrike" cap="none" spc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29" marR="2229" marT="412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72258"/>
                  </a:ext>
                </a:extLst>
              </a:tr>
              <a:tr h="371856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Architektūros ir paveldosaugos skyrius-Rokiškio  rajono teritorijos ir Rokiškio miesto teritorijos bendrųjų ir detaliųjų planų rengimas </a:t>
                      </a:r>
                      <a:endParaRPr lang="lt-LT" sz="1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25,242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nebaigtas rengti planas, bus atsiskaityta 2024m.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001184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Strateginio planavimo ir investicijų skyrius-Europos ir kitų fondų projektams dalinai finansuoti 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13,012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nebuvo paraiškų, laimėjusių projektų atranką .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788201"/>
                  </a:ext>
                </a:extLst>
              </a:tr>
              <a:tr h="371856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Strateginio planavimo ir investicijų skyrius-Investiciniams projektams, galimybių studijoms ir kitiems dokumentams rengti  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10,55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skirta 25 ūkst.eurų,panaudota 14,484 tūkst.eurų ( 1 programa)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787126"/>
                  </a:ext>
                </a:extLst>
              </a:tr>
              <a:tr h="371856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Strateginio planavimo ir investicijų skyrius-Savivaldybės strateginio ilgalaikio  plano dokumentų rengimui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6,002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skirta 15 tūkst.eurų, panaudota 8,9973 tūkst.eurų ( 1 programa).Buvo pravesti mokymai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607449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Strateginio planavimo ir investicijų skyrius-BC "Spiečius" administravimas</a:t>
                      </a:r>
                      <a:endParaRPr lang="pt-BR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 programa)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14995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Juodupės l/d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komunalinės paslaugos (2 programa)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697121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Rokiškio pagrindinė mokykla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8,596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mokinių pavėžėjimas (2 programa)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49792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Turto valdymo ir ūkio skyrius - nekilnojamo turto įregistravimui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panaudota pagal poreikį, skirta 15 tūkst.eurų.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33541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Pandėlio gimnazija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18,35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komunalinės paslaugos (2 programa)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01020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m/D Ąžuoliukas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darbo užmokestis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634982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l/d Varpelis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komunalinės paslaugos (2 programa), darbo </a:t>
                      </a:r>
                      <a:r>
                        <a:rPr lang="lt-LT" sz="100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užmokestIs</a:t>
                      </a:r>
                      <a:endParaRPr lang="lt-LT" sz="1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448708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Mero rezervas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7,39772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nepanaudota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261341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Panemunėlio UDC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komunalinės paslaugos,13,5- 2 programa,4,9-3 programa</a:t>
                      </a:r>
                      <a:endParaRPr lang="pt-BR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912219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Obelių socialinių paslaugų namai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komunalinės paslaugos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067188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Komunikacijos ir kultūros skyrius-leidyba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989732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Komunikacijos ir kultūros skyrius-tarptautunis bendadarbiavimas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69755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Tarybos narių darbo apmokėjimas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135060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Kamajų gimnazijos IUS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153323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Kamajų gimnazija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318898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Švietimo ir sporto skyrius-maisto atliekų utilizavimas</a:t>
                      </a:r>
                      <a:endParaRPr lang="pt-BR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05592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Švietimo ir sporto skyrius-Jaunimo politikos įgyvendinimo programa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4,48626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u="none" strike="noStrike" cap="non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543243"/>
                  </a:ext>
                </a:extLst>
              </a:tr>
              <a:tr h="224251"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1" u="none" strike="noStrike" cap="none" spc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400" b="1" i="0" u="none" strike="noStrike" cap="none" spc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400" b="1" u="none" strike="noStrike" cap="none" spc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215,21598</a:t>
                      </a:r>
                      <a:endParaRPr lang="lt-LT" sz="1400" b="1" i="0" u="none" strike="noStrike" cap="none" spc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000" b="1" u="none" strike="noStrike" cap="none" spc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000" b="1" i="0" u="none" strike="noStrike" cap="none" spc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29" marR="2229" marT="41222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820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58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0AE571-804B-CBCB-D24E-9649909A67DE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Į </a:t>
            </a:r>
            <a:r>
              <a:rPr lang="en-US" sz="2200" b="1" dirty="0">
                <a:effectLst/>
              </a:rPr>
              <a:t>savivaldybės </a:t>
            </a:r>
            <a:r>
              <a:rPr lang="en-US" sz="2200" b="1" dirty="0" err="1">
                <a:effectLst/>
              </a:rPr>
              <a:t>biudžetą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surenkamų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pajamų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planas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didinamas</a:t>
            </a:r>
            <a:r>
              <a:rPr lang="en-US" sz="2200" dirty="0">
                <a:effectLst/>
              </a:rPr>
              <a:t> </a:t>
            </a:r>
            <a:r>
              <a:rPr lang="en-US" sz="2200" dirty="0">
                <a:solidFill>
                  <a:srgbClr val="FF0000"/>
                </a:solidFill>
                <a:effectLst/>
              </a:rPr>
              <a:t>241,3 </a:t>
            </a:r>
            <a:r>
              <a:rPr lang="en-US" sz="2200" dirty="0" err="1">
                <a:solidFill>
                  <a:srgbClr val="FF0000"/>
                </a:solidFill>
                <a:effectLst/>
              </a:rPr>
              <a:t>tūkst</a:t>
            </a:r>
            <a:r>
              <a:rPr lang="en-US" sz="2200" dirty="0">
                <a:solidFill>
                  <a:srgbClr val="FF0000"/>
                </a:solidFill>
                <a:effectLst/>
              </a:rPr>
              <a:t>. </a:t>
            </a:r>
            <a:r>
              <a:rPr lang="en-US" sz="2200" dirty="0" err="1">
                <a:solidFill>
                  <a:srgbClr val="FF0000"/>
                </a:solidFill>
                <a:effectLst/>
              </a:rPr>
              <a:t>Eur</a:t>
            </a:r>
            <a:r>
              <a:rPr lang="en-US" sz="2200" dirty="0">
                <a:solidFill>
                  <a:srgbClr val="FF0000"/>
                </a:solidFill>
                <a:effectLst/>
              </a:rPr>
              <a:t> </a:t>
            </a:r>
            <a:r>
              <a:rPr lang="en-US" sz="2200" dirty="0">
                <a:effectLst/>
              </a:rPr>
              <a:t>(1 </a:t>
            </a:r>
            <a:r>
              <a:rPr lang="en-US" sz="2200" dirty="0" err="1">
                <a:effectLst/>
              </a:rPr>
              <a:t>priedas</a:t>
            </a:r>
            <a:r>
              <a:rPr lang="en-US" sz="2200" dirty="0">
                <a:effectLst/>
              </a:rPr>
              <a:t>). </a:t>
            </a:r>
            <a:r>
              <a:rPr lang="en-US" sz="2200" dirty="0" err="1">
                <a:effectLst/>
              </a:rPr>
              <a:t>Iš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jų</a:t>
            </a:r>
            <a:r>
              <a:rPr lang="en-US" sz="2200" dirty="0">
                <a:effectLst/>
              </a:rPr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     </a:t>
            </a:r>
            <a:r>
              <a:rPr lang="en-US" sz="2200" dirty="0" err="1">
                <a:effectLst/>
              </a:rPr>
              <a:t>nekilnojamojo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turto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mokestis</a:t>
            </a:r>
            <a:r>
              <a:rPr lang="en-US" sz="2200" dirty="0">
                <a:effectLst/>
              </a:rPr>
              <a:t> – 3 </a:t>
            </a:r>
            <a:r>
              <a:rPr lang="en-US" sz="2200" dirty="0" err="1">
                <a:effectLst/>
              </a:rPr>
              <a:t>tūkst</a:t>
            </a:r>
            <a:r>
              <a:rPr lang="en-US" sz="2200" dirty="0">
                <a:effectLst/>
              </a:rPr>
              <a:t>. </a:t>
            </a:r>
            <a:r>
              <a:rPr lang="en-US" sz="2200" dirty="0" err="1">
                <a:effectLst/>
              </a:rPr>
              <a:t>Eur</a:t>
            </a:r>
            <a:r>
              <a:rPr lang="en-US" sz="2200" dirty="0">
                <a:effectLst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     </a:t>
            </a:r>
            <a:r>
              <a:rPr lang="en-US" sz="2200" dirty="0" err="1">
                <a:effectLst/>
              </a:rPr>
              <a:t>paveldimo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turto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mokestis</a:t>
            </a:r>
            <a:r>
              <a:rPr lang="en-US" sz="2200" dirty="0">
                <a:effectLst/>
              </a:rPr>
              <a:t> – 2 </a:t>
            </a:r>
            <a:r>
              <a:rPr lang="en-US" sz="2200" dirty="0" err="1">
                <a:effectLst/>
              </a:rPr>
              <a:t>tūkst</a:t>
            </a:r>
            <a:r>
              <a:rPr lang="en-US" sz="2200" dirty="0">
                <a:effectLst/>
              </a:rPr>
              <a:t>. </a:t>
            </a:r>
            <a:r>
              <a:rPr lang="en-US" sz="2200" dirty="0" err="1">
                <a:effectLst/>
              </a:rPr>
              <a:t>Eur</a:t>
            </a:r>
            <a:r>
              <a:rPr lang="en-US" sz="2200" dirty="0">
                <a:effectLst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     </a:t>
            </a:r>
            <a:r>
              <a:rPr lang="en-US" sz="2200" dirty="0" err="1">
                <a:effectLst/>
              </a:rPr>
              <a:t>pajamos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iš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baudų</a:t>
            </a:r>
            <a:r>
              <a:rPr lang="en-US" sz="2200" dirty="0">
                <a:effectLst/>
              </a:rPr>
              <a:t> ir </a:t>
            </a:r>
            <a:r>
              <a:rPr lang="en-US" sz="2200" dirty="0" err="1">
                <a:effectLst/>
              </a:rPr>
              <a:t>konfiskuoto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turto</a:t>
            </a:r>
            <a:r>
              <a:rPr lang="en-US" sz="2200" dirty="0">
                <a:effectLst/>
              </a:rPr>
              <a:t> ir </a:t>
            </a:r>
            <a:r>
              <a:rPr lang="en-US" sz="2200" dirty="0" err="1">
                <a:effectLst/>
              </a:rPr>
              <a:t>kitų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netesybų</a:t>
            </a:r>
            <a:r>
              <a:rPr lang="en-US" sz="2200" dirty="0">
                <a:effectLst/>
              </a:rPr>
              <a:t> – 2,2  </a:t>
            </a:r>
            <a:r>
              <a:rPr lang="en-US" sz="2200" dirty="0" err="1">
                <a:effectLst/>
              </a:rPr>
              <a:t>tūkst</a:t>
            </a:r>
            <a:r>
              <a:rPr lang="en-US" sz="2200" dirty="0">
                <a:effectLst/>
              </a:rPr>
              <a:t>. </a:t>
            </a:r>
            <a:r>
              <a:rPr lang="en-US" sz="2200" dirty="0" err="1">
                <a:effectLst/>
              </a:rPr>
              <a:t>Eur</a:t>
            </a:r>
            <a:r>
              <a:rPr lang="en-US" sz="2200" dirty="0">
                <a:effectLst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     </a:t>
            </a:r>
            <a:r>
              <a:rPr lang="en-US" sz="2200" dirty="0" err="1">
                <a:effectLst/>
              </a:rPr>
              <a:t>palūkanos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už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sąskaitų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likučius</a:t>
            </a:r>
            <a:r>
              <a:rPr lang="en-US" sz="2200" dirty="0">
                <a:effectLst/>
              </a:rPr>
              <a:t> – 2,8 </a:t>
            </a:r>
            <a:r>
              <a:rPr lang="en-US" sz="2200" dirty="0" err="1">
                <a:effectLst/>
              </a:rPr>
              <a:t>tūkst</a:t>
            </a:r>
            <a:r>
              <a:rPr lang="en-US" sz="2200" dirty="0">
                <a:effectLst/>
              </a:rPr>
              <a:t>. </a:t>
            </a:r>
            <a:r>
              <a:rPr lang="en-US" sz="2200" dirty="0" err="1">
                <a:effectLst/>
              </a:rPr>
              <a:t>Eur</a:t>
            </a:r>
            <a:r>
              <a:rPr lang="en-US" sz="2200" dirty="0">
                <a:effectLst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     </a:t>
            </a:r>
            <a:r>
              <a:rPr lang="en-US" sz="2200" dirty="0" err="1">
                <a:effectLst/>
              </a:rPr>
              <a:t>valstybės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rinkliavos</a:t>
            </a:r>
            <a:r>
              <a:rPr lang="en-US" sz="2200" dirty="0">
                <a:effectLst/>
              </a:rPr>
              <a:t> – 6,9 </a:t>
            </a:r>
            <a:r>
              <a:rPr lang="en-US" sz="2200" dirty="0" err="1">
                <a:effectLst/>
              </a:rPr>
              <a:t>tūkst</a:t>
            </a:r>
            <a:r>
              <a:rPr lang="en-US" sz="2200" dirty="0">
                <a:effectLst/>
              </a:rPr>
              <a:t>. </a:t>
            </a:r>
            <a:r>
              <a:rPr lang="en-US" sz="2200" dirty="0" err="1">
                <a:effectLst/>
              </a:rPr>
              <a:t>Eur</a:t>
            </a:r>
            <a:r>
              <a:rPr lang="en-US" sz="2200" dirty="0">
                <a:effectLst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     </a:t>
            </a:r>
            <a:r>
              <a:rPr lang="en-US" sz="2200" dirty="0" err="1">
                <a:effectLst/>
              </a:rPr>
              <a:t>vietinė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rinkliava</a:t>
            </a:r>
            <a:r>
              <a:rPr lang="en-US" sz="2200" dirty="0">
                <a:effectLst/>
              </a:rPr>
              <a:t> – 41,5 </a:t>
            </a:r>
            <a:r>
              <a:rPr lang="en-US" sz="2200" dirty="0" err="1">
                <a:effectLst/>
              </a:rPr>
              <a:t>tūkt.Eur</a:t>
            </a:r>
            <a:r>
              <a:rPr lang="en-US" sz="2200" dirty="0">
                <a:effectLst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     </a:t>
            </a:r>
            <a:r>
              <a:rPr lang="en-US" sz="2200" dirty="0" err="1">
                <a:effectLst/>
              </a:rPr>
              <a:t>kitos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pajamos</a:t>
            </a:r>
            <a:r>
              <a:rPr lang="en-US" sz="2200" dirty="0">
                <a:effectLst/>
              </a:rPr>
              <a:t> – 12,49602 </a:t>
            </a:r>
            <a:r>
              <a:rPr lang="en-US" sz="2200" dirty="0" err="1">
                <a:effectLst/>
              </a:rPr>
              <a:t>tūkst</a:t>
            </a:r>
            <a:r>
              <a:rPr lang="en-US" sz="2200" dirty="0">
                <a:effectLst/>
              </a:rPr>
              <a:t>. </a:t>
            </a:r>
            <a:r>
              <a:rPr lang="en-US" sz="2200" dirty="0" err="1">
                <a:effectLst/>
              </a:rPr>
              <a:t>Eur</a:t>
            </a:r>
            <a:r>
              <a:rPr lang="en-US" sz="2200" dirty="0">
                <a:effectLst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     </a:t>
            </a:r>
            <a:r>
              <a:rPr lang="en-US" sz="2200" dirty="0" err="1">
                <a:effectLst/>
              </a:rPr>
              <a:t>materialiojo</a:t>
            </a:r>
            <a:r>
              <a:rPr lang="en-US" sz="2200" dirty="0">
                <a:effectLst/>
              </a:rPr>
              <a:t> ir </a:t>
            </a:r>
            <a:r>
              <a:rPr lang="en-US" sz="2200" dirty="0" err="1">
                <a:effectLst/>
              </a:rPr>
              <a:t>nematerialiojo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turto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realizavimo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pajamos</a:t>
            </a:r>
            <a:r>
              <a:rPr lang="en-US" sz="2200" dirty="0">
                <a:effectLst/>
              </a:rPr>
              <a:t> – 48,4 </a:t>
            </a:r>
            <a:r>
              <a:rPr lang="en-US" sz="2200" dirty="0" err="1">
                <a:effectLst/>
              </a:rPr>
              <a:t>tūkst</a:t>
            </a:r>
            <a:r>
              <a:rPr lang="en-US" sz="2200" dirty="0">
                <a:effectLst/>
              </a:rPr>
              <a:t>. </a:t>
            </a:r>
            <a:r>
              <a:rPr lang="en-US" sz="2200" dirty="0" err="1">
                <a:effectLst/>
              </a:rPr>
              <a:t>Eur</a:t>
            </a:r>
            <a:r>
              <a:rPr lang="en-US" sz="2200" dirty="0">
                <a:effectLst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     </a:t>
            </a:r>
            <a:r>
              <a:rPr lang="en-US" sz="2200" dirty="0" err="1">
                <a:effectLst/>
              </a:rPr>
              <a:t>gyventojų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pajamų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mokestis</a:t>
            </a:r>
            <a:r>
              <a:rPr lang="en-US" sz="2200" dirty="0">
                <a:effectLst/>
              </a:rPr>
              <a:t> – 122 </a:t>
            </a:r>
            <a:r>
              <a:rPr lang="en-US" sz="2200" dirty="0" err="1">
                <a:effectLst/>
              </a:rPr>
              <a:t>tūkst</a:t>
            </a:r>
            <a:r>
              <a:rPr lang="en-US" sz="2200" dirty="0">
                <a:effectLst/>
              </a:rPr>
              <a:t>. Eur.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7708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3445184A-7124-8175-DED8-EC6DBEF12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lt-LT" sz="3600" dirty="0"/>
              <a:t> </a:t>
            </a:r>
            <a:r>
              <a:rPr lang="lt-L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Europos Sąjungos finansinės paramos lėšų gauta 1375,3  </a:t>
            </a:r>
            <a:r>
              <a:rPr lang="lt-LT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mln.eurų</a:t>
            </a:r>
            <a:endParaRPr lang="lt-LT" sz="3600" b="1" dirty="0"/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urinio vietos rezervavimo ženklas 6">
            <a:extLst>
              <a:ext uri="{FF2B5EF4-FFF2-40B4-BE49-F238E27FC236}">
                <a16:creationId xmlns:a16="http://schemas.microsoft.com/office/drawing/2014/main" id="{66AAB705-EA1F-2067-EAB8-FEB07A5066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205652"/>
              </p:ext>
            </p:extLst>
          </p:nvPr>
        </p:nvGraphicFramePr>
        <p:xfrm>
          <a:off x="4893627" y="640822"/>
          <a:ext cx="6409295" cy="5536152"/>
        </p:xfrm>
        <a:graphic>
          <a:graphicData uri="http://schemas.openxmlformats.org/drawingml/2006/table">
            <a:tbl>
              <a:tblPr/>
              <a:tblGrid>
                <a:gridCol w="5140964">
                  <a:extLst>
                    <a:ext uri="{9D8B030D-6E8A-4147-A177-3AD203B41FA5}">
                      <a16:colId xmlns:a16="http://schemas.microsoft.com/office/drawing/2014/main" val="1332815031"/>
                    </a:ext>
                  </a:extLst>
                </a:gridCol>
                <a:gridCol w="1268331">
                  <a:extLst>
                    <a:ext uri="{9D8B030D-6E8A-4147-A177-3AD203B41FA5}">
                      <a16:colId xmlns:a16="http://schemas.microsoft.com/office/drawing/2014/main" val="1303042157"/>
                    </a:ext>
                  </a:extLst>
                </a:gridCol>
              </a:tblGrid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Savivaldybės administracija iš viso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1055,80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660796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Visuomenės sveikatos biuras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15,25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57120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 dirty="0">
                          <a:effectLst/>
                          <a:latin typeface="Arial" panose="020B0604020202020204" pitchFamily="34" charset="0"/>
                        </a:rPr>
                        <a:t>BĮ Rokiškio jaunimo centras</a:t>
                      </a:r>
                      <a:endParaRPr lang="lt-LT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3,80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3878873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Juodupės gimnazija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4,27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927541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L/d Varpelis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13,56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429156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M/D Ąžuoliukas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1,48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266306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Senamiesčio progimnazija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25,32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866471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Juozo Tūbelio progimnazija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6,52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740850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Rokiškio pagrindinė mokykla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0,16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442094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Pandėlio gimnazija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4,82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13231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Obelių gimnazija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9,69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294598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Kamajų A.Strazdo gimnazija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5,53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168136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J.Tumo -Vaižganto g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33,77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580252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Švietimo centras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93,99</a:t>
                      </a:r>
                      <a:endParaRPr lang="lt-LT" sz="3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02519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Socialinės paramos centras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74,60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013887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Obelių soc paslaugų namai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0" i="0" u="none" strike="noStrike">
                          <a:effectLst/>
                          <a:latin typeface="Arial" panose="020B0604020202020204" pitchFamily="34" charset="0"/>
                        </a:rPr>
                        <a:t>26,76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3174"/>
                  </a:ext>
                </a:extLst>
              </a:tr>
              <a:tr h="325656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>
                          <a:effectLst/>
                          <a:latin typeface="Arial" panose="020B0604020202020204" pitchFamily="34" charset="0"/>
                        </a:rPr>
                        <a:t>IŠ VISO:</a:t>
                      </a:r>
                      <a:endParaRPr lang="lt-LT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0" u="none" strike="noStrike" dirty="0">
                          <a:effectLst/>
                          <a:latin typeface="Arial" panose="020B0604020202020204" pitchFamily="34" charset="0"/>
                        </a:rPr>
                        <a:t>1375,3174</a:t>
                      </a:r>
                      <a:endParaRPr lang="lt-LT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926" marR="16926" marT="169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076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458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0DA77556-DB8E-7FD7-CBB3-D9C6E05D0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8114" y="1232452"/>
            <a:ext cx="3200400" cy="2934031"/>
          </a:xfrm>
        </p:spPr>
        <p:txBody>
          <a:bodyPr anchor="b">
            <a:normAutofit/>
          </a:bodyPr>
          <a:lstStyle/>
          <a:p>
            <a:pPr algn="l"/>
            <a:r>
              <a:rPr lang="lt-LT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Planuota  - </a:t>
            </a:r>
            <a:r>
              <a:rPr lang="lt-LT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1067,7 </a:t>
            </a:r>
            <a:r>
              <a:rPr lang="lt-LT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tūkst.eurų</a:t>
            </a:r>
            <a:endParaRPr lang="lt-LT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t-LT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Pasiskolinta iš kredito įstaigų- </a:t>
            </a:r>
            <a:r>
              <a:rPr lang="lt-LT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665,7 </a:t>
            </a:r>
            <a:r>
              <a:rPr lang="lt-LT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tūkst.eurų</a:t>
            </a:r>
            <a:r>
              <a:rPr lang="lt-LT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C4D21-A941-EE1D-4808-5331AC5E9952}"/>
              </a:ext>
            </a:extLst>
          </p:cNvPr>
          <p:cNvSpPr txBox="1"/>
          <p:nvPr/>
        </p:nvSpPr>
        <p:spPr>
          <a:xfrm>
            <a:off x="747423" y="3005593"/>
            <a:ext cx="516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SKOLINTOS LĖŠOS</a:t>
            </a:r>
          </a:p>
        </p:txBody>
      </p:sp>
    </p:spTree>
    <p:extLst>
      <p:ext uri="{BB962C8B-B14F-4D97-AF65-F5344CB8AC3E}">
        <p14:creationId xmlns:p14="http://schemas.microsoft.com/office/powerpoint/2010/main" val="946029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BEBAAA-F0FA-EBCF-34D8-5D4946933A50}"/>
              </a:ext>
            </a:extLst>
          </p:cNvPr>
          <p:cNvSpPr txBox="1"/>
          <p:nvPr/>
        </p:nvSpPr>
        <p:spPr>
          <a:xfrm>
            <a:off x="4848272" y="552091"/>
            <a:ext cx="650248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20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200" dirty="0">
                <a:effectLst/>
              </a:rPr>
              <a:t>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Pajamų</a:t>
            </a:r>
            <a:r>
              <a:rPr lang="en-US" sz="1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dalis</a:t>
            </a:r>
            <a:r>
              <a:rPr lang="en-US" sz="1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(1,2 </a:t>
            </a:r>
            <a:r>
              <a:rPr lang="en-US" sz="1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priedai</a:t>
            </a:r>
            <a:r>
              <a:rPr lang="en-US" sz="1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en-US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Europos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Sąjungos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finansinės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paramos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lėšos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didinamos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41,87465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tūkst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galutinė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suma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- 1375,29549.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Skiriama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Administracijai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Dotacija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savivaldybės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vykdomų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projektų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nuosavai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daliai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finansuoti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- 3,26377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tūkst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Eur.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Gauta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dotacija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projektui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Socialinio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būsto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plėtra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Rokiškio rajono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savivaldybėje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“;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skiriama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Statybos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infrastruktūros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skyriui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Kitų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pajamų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planas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didinamas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0,7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tūkst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Eur.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Skiriama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-Obelių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seniūnijai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pirties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remonto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darbams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užbaigti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tūkst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Kelių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priežiūros ir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plėtros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seniūnijoms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sniego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valymui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lvl="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Priešgaisrinės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apsaugos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gelbėjimo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departamentas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papildomai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skiria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valstybės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deleguotai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funkcijai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priešgaisrinės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saugos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funkcijai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-15,1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tūkst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Eur.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darbo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užmokesčiui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Skiriama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Priešgaisrinei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tarnybai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Perkeliami</a:t>
            </a:r>
            <a:r>
              <a:rPr lang="en-US" sz="1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asignavimai</a:t>
            </a:r>
            <a:r>
              <a:rPr lang="en-US" sz="1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( 4,5 </a:t>
            </a:r>
            <a:r>
              <a:rPr lang="en-US" sz="1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priedai</a:t>
            </a:r>
            <a:r>
              <a:rPr lang="en-US" sz="1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en-US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Nepanaudoti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programoje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Statybos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infrastruktūros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plėtros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skyriaus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asignavimai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skirti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Daugiabučių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namų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bendrijų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rėmimo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fondui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-3,0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tūkst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ir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Kapitalo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investicijų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ilgalaikio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turto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remontui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3,0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tūkst.Eur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perkeliami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4,5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tūkst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–-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Individualių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nuotekų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valymo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įrenginių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įrengimo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išlaidoms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dalinai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kompensuoti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45720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1,5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tūkst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Kelių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priežiūros ir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plėtros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programai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seniūnijoms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sniego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valymui</a:t>
            </a: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C30AD5-90F6-71DB-D461-F2B539CFB27E}"/>
              </a:ext>
            </a:extLst>
          </p:cNvPr>
          <p:cNvSpPr txBox="1"/>
          <p:nvPr/>
        </p:nvSpPr>
        <p:spPr>
          <a:xfrm>
            <a:off x="365760" y="1804946"/>
            <a:ext cx="8775883" cy="66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lt-LT" sz="1800" b="1" dirty="0">
                <a:effectLst/>
              </a:rPr>
              <a:t>               </a:t>
            </a:r>
            <a:r>
              <a:rPr lang="en-US" sz="1800" b="1" dirty="0">
                <a:effectLst/>
              </a:rPr>
              <a:t>PAKEITIMAI </a:t>
            </a:r>
            <a:endParaRPr lang="lt-LT" sz="1800" b="1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800" b="1" dirty="0">
                <a:effectLst/>
              </a:rPr>
              <a:t>PO PROJEKTO VIEŠINIMO</a:t>
            </a:r>
            <a:endParaRPr lang="en-US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61921230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</TotalTime>
  <Words>1438</Words>
  <Application>Microsoft Office PowerPoint</Application>
  <PresentationFormat>Plačiaekranė</PresentationFormat>
  <Paragraphs>260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  Europos Sąjungos finansinės paramos lėšų gauta 1375,3  mln.eurų</vt:lpstr>
      <vt:lpstr>„PowerPoint“ pateiktis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Redutė Dūdienė</dc:creator>
  <cp:lastModifiedBy>Redutė Dūdienė</cp:lastModifiedBy>
  <cp:revision>7</cp:revision>
  <dcterms:created xsi:type="dcterms:W3CDTF">2023-12-20T13:33:15Z</dcterms:created>
  <dcterms:modified xsi:type="dcterms:W3CDTF">2023-12-21T06:20:23Z</dcterms:modified>
</cp:coreProperties>
</file>